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120" r:id="rId2"/>
    <p:sldId id="2142" r:id="rId3"/>
    <p:sldId id="2143" r:id="rId4"/>
    <p:sldId id="2113" r:id="rId5"/>
    <p:sldId id="2136" r:id="rId6"/>
    <p:sldId id="2081" r:id="rId7"/>
    <p:sldId id="2129" r:id="rId8"/>
    <p:sldId id="2139" r:id="rId9"/>
    <p:sldId id="2141" r:id="rId10"/>
    <p:sldId id="2135" r:id="rId11"/>
    <p:sldId id="2140" r:id="rId12"/>
    <p:sldId id="2144" r:id="rId13"/>
    <p:sldId id="2145" r:id="rId14"/>
    <p:sldId id="2146" r:id="rId15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20" y="-104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A. Note the transition (L to R) from North Slope uplands to the many lakes of the Arctic coastal plain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B. The area around Barrow (left hand side of the image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C. Ice still observed in the centers of several lakes (green) in the central Arctic coastal plain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A&amp;B: Overlapping samples of the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Anaktuvuk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River fire scar (opposite direction acquisitions) will be used to assess permafrost degradation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C: This swath covers the Dalton Highway and the myriad field measurements that have been performed along this route over the years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All of these swaths overlap with USGS EMI surveys of permafrost profiles in the Yukon Flats. They will also provide critical complementary information to the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AirSWOT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analyses of the wetlands structure in this area.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="1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LEFT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: UAVSAR north-south transects, Lines 16405 and 34408, reveal the large-scale features of the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Anaktuvuk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River fire scar. Repeat passes in August will enable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interferomteric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analysis of the permafrost state and estimates of active layer thickness across the burn scar.</a:t>
            </a:r>
          </a:p>
          <a:p>
            <a:r>
              <a:rPr lang="en-US" b="1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RIGHT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:  MODIS image of the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Anaktuvuk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River fire scar: Jones et al., Arctic Antarctic Alpine Res 41, 309 (2009)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="1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LEFT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: Roads link the many oil &amp; gas production pads in Deadhorse (detail from line 18519)</a:t>
            </a:r>
          </a:p>
          <a:p>
            <a:r>
              <a:rPr lang="en-US" b="1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RIGHT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:  Fort Yukon infrastructure can be seen as the street grids and regular shapes below the Yukon River in this image (detail from line 04707)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modified flight lines to match P-band plan 1117_v02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Times New Roman" pitchFamily="25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Times New Roman" pitchFamily="25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9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UAVSAR Campaign #1/June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21 June 2017 (DOY  172) </a:t>
            </a:r>
          </a:p>
          <a:p>
            <a:pPr eaLnBrk="1" hangingPunct="1"/>
            <a:r>
              <a:rPr lang="en-US" sz="2400" b="1" dirty="0" smtClean="0"/>
              <a:t>UAVSAR: North Slope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mns_04603_004_170621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525565" y="1209923"/>
            <a:ext cx="1143000" cy="8004274"/>
          </a:xfrm>
          <a:prstGeom prst="rect">
            <a:avLst/>
          </a:prstGeom>
        </p:spPr>
      </p:pic>
      <p:pic>
        <p:nvPicPr>
          <p:cNvPr id="3" name="Picture 2" descr="permaf_15018_003_1706211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97519" y="-286166"/>
            <a:ext cx="1143000" cy="8548181"/>
          </a:xfrm>
          <a:prstGeom prst="rect">
            <a:avLst/>
          </a:prstGeom>
        </p:spPr>
      </p:pic>
      <p:pic>
        <p:nvPicPr>
          <p:cNvPr id="2" name="Picture 1" descr="permaf_34509_002_1706211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04682" y="-1511001"/>
            <a:ext cx="1143000" cy="854957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21 June 2017/DOY 172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North Slope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UAVSAR Quick-look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>
                <a:ea typeface="Calibri" charset="0"/>
              </a:rPr>
              <a:t>A. Line 1, ID </a:t>
            </a:r>
            <a:r>
              <a:rPr lang="en-US" sz="1600" dirty="0" smtClean="0">
                <a:ea typeface="Calibri" charset="0"/>
              </a:rPr>
              <a:t>34509_002: </a:t>
            </a:r>
            <a:r>
              <a:rPr lang="en-US" sz="1600" dirty="0">
                <a:ea typeface="Calibri" charset="0"/>
              </a:rPr>
              <a:t>Atqasuk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Line </a:t>
            </a:r>
            <a:r>
              <a:rPr lang="en-US" sz="1600" dirty="0">
                <a:ea typeface="Calibri" charset="0"/>
              </a:rPr>
              <a:t>2, ID </a:t>
            </a:r>
            <a:r>
              <a:rPr lang="en-US" sz="1600" dirty="0" smtClean="0"/>
              <a:t>15018_003</a:t>
            </a:r>
            <a:r>
              <a:rPr lang="en-US" sz="1600" dirty="0" smtClean="0">
                <a:ea typeface="Calibri" charset="0"/>
              </a:rPr>
              <a:t>: </a:t>
            </a:r>
            <a:r>
              <a:rPr lang="en-US" sz="1600" dirty="0">
                <a:ea typeface="Calibri" charset="0"/>
              </a:rPr>
              <a:t>Barrow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C. Line </a:t>
            </a:r>
            <a:r>
              <a:rPr lang="en-US" sz="1600" dirty="0">
                <a:ea typeface="Calibri" charset="0"/>
              </a:rPr>
              <a:t>3, ID </a:t>
            </a:r>
            <a:r>
              <a:rPr lang="en-US" sz="1600" dirty="0" smtClean="0"/>
              <a:t>04603_004</a:t>
            </a:r>
            <a:r>
              <a:rPr lang="en-US" sz="1600" dirty="0" smtClean="0">
                <a:ea typeface="Calibri" charset="0"/>
              </a:rPr>
              <a:t>: </a:t>
            </a:r>
            <a:r>
              <a:rPr lang="en-US" sz="1600" dirty="0">
                <a:ea typeface="Calibri" charset="0"/>
              </a:rPr>
              <a:t>CALM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928" y="220141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4255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928" y="464056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1831" y="968152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7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maf_18519_008_170621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55856" y="179632"/>
            <a:ext cx="1143000" cy="10064857"/>
          </a:xfrm>
          <a:prstGeom prst="rect">
            <a:avLst/>
          </a:prstGeom>
        </p:spPr>
      </p:pic>
      <p:pic>
        <p:nvPicPr>
          <p:cNvPr id="3" name="Picture 2" descr="permaf_34408_006_1706212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76366" y="-1265014"/>
            <a:ext cx="1143000" cy="10505877"/>
          </a:xfrm>
          <a:prstGeom prst="rect">
            <a:avLst/>
          </a:prstGeom>
        </p:spPr>
      </p:pic>
      <p:pic>
        <p:nvPicPr>
          <p:cNvPr id="2" name="Picture 1" descr="permaf_16405_005_1706211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78933" y="-2491716"/>
            <a:ext cx="1143000" cy="1051100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21 June 2017/DOY 172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North Slope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410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UAVSAR Quick-look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Line </a:t>
            </a:r>
            <a:r>
              <a:rPr lang="en-US" sz="1600" dirty="0">
                <a:ea typeface="Calibri" charset="0"/>
              </a:rPr>
              <a:t>4, ID </a:t>
            </a:r>
            <a:r>
              <a:rPr lang="en-US" sz="1600" dirty="0" smtClean="0"/>
              <a:t>16405_005</a:t>
            </a:r>
            <a:r>
              <a:rPr lang="en-US" sz="1600" dirty="0" smtClean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Anaktuvuk</a:t>
            </a:r>
            <a:r>
              <a:rPr lang="en-US" sz="1600" dirty="0">
                <a:ea typeface="Calibri" charset="0"/>
              </a:rPr>
              <a:t> 1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Line </a:t>
            </a:r>
            <a:r>
              <a:rPr lang="en-US" sz="1600" dirty="0">
                <a:ea typeface="Calibri" charset="0"/>
              </a:rPr>
              <a:t>5, ID </a:t>
            </a:r>
            <a:r>
              <a:rPr lang="en-US" sz="1600" dirty="0" smtClean="0"/>
              <a:t>34408_006</a:t>
            </a:r>
            <a:r>
              <a:rPr lang="en-US" sz="1600" dirty="0" smtClean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Anaktuvuk</a:t>
            </a:r>
            <a:r>
              <a:rPr lang="en-US" sz="1600" dirty="0">
                <a:ea typeface="Calibri" charset="0"/>
              </a:rPr>
              <a:t> 2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C. Line </a:t>
            </a:r>
            <a:r>
              <a:rPr lang="en-US" sz="1600" dirty="0">
                <a:ea typeface="Calibri" charset="0"/>
              </a:rPr>
              <a:t>6, ID </a:t>
            </a:r>
            <a:r>
              <a:rPr lang="en-US" sz="1600" dirty="0" smtClean="0"/>
              <a:t>18519_008</a:t>
            </a:r>
            <a:r>
              <a:rPr lang="en-US" sz="1600" dirty="0" smtClean="0">
                <a:ea typeface="Calibri" charset="0"/>
              </a:rPr>
              <a:t>: </a:t>
            </a:r>
            <a:r>
              <a:rPr lang="en-US" sz="1600" dirty="0">
                <a:ea typeface="Calibri" charset="0"/>
              </a:rPr>
              <a:t>Deadhorse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1831" y="968152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0141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4255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928" y="464056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1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flats_21609_011_170621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25979" y="709509"/>
            <a:ext cx="1143000" cy="9005102"/>
          </a:xfrm>
          <a:prstGeom prst="rect">
            <a:avLst/>
          </a:prstGeom>
        </p:spPr>
      </p:pic>
      <p:pic>
        <p:nvPicPr>
          <p:cNvPr id="3" name="Picture 2" descr="yflats_04707_010_1706212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783611" y="-1272259"/>
            <a:ext cx="1143000" cy="10520366"/>
          </a:xfrm>
          <a:prstGeom prst="rect">
            <a:avLst/>
          </a:prstGeom>
        </p:spPr>
      </p:pic>
      <p:pic>
        <p:nvPicPr>
          <p:cNvPr id="2" name="Picture 1" descr="yflats_21508_009_1706212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23875" y="-1736658"/>
            <a:ext cx="1143000" cy="9000893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21 June 2017/DOY 172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North Slope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968152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/>
              <a:t>UAVSAR Quick-look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ea typeface="Calibri" charset="0"/>
              </a:rPr>
              <a:t>Line 7, ID </a:t>
            </a:r>
            <a:r>
              <a:rPr lang="en-US" sz="1600" dirty="0" smtClean="0">
                <a:ea typeface="Calibri" charset="0"/>
              </a:rPr>
              <a:t>21508_009: </a:t>
            </a:r>
            <a:r>
              <a:rPr lang="en-US" sz="1600" dirty="0">
                <a:ea typeface="Calibri" charset="0"/>
              </a:rPr>
              <a:t>Yukon Flats 1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Line </a:t>
            </a:r>
            <a:r>
              <a:rPr lang="en-US" sz="1600" dirty="0">
                <a:ea typeface="Calibri" charset="0"/>
              </a:rPr>
              <a:t>8, ID </a:t>
            </a:r>
            <a:r>
              <a:rPr lang="en-US" sz="1600" dirty="0" smtClean="0">
                <a:ea typeface="Calibri" charset="0"/>
              </a:rPr>
              <a:t>04707_010: </a:t>
            </a:r>
            <a:r>
              <a:rPr lang="en-US" sz="1600" dirty="0">
                <a:ea typeface="Calibri" charset="0"/>
              </a:rPr>
              <a:t>Yukon Flats 3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C. Line </a:t>
            </a:r>
            <a:r>
              <a:rPr lang="en-US" sz="1600" dirty="0">
                <a:ea typeface="Calibri" charset="0"/>
              </a:rPr>
              <a:t>9, ID </a:t>
            </a:r>
            <a:r>
              <a:rPr lang="en-US" sz="1600" dirty="0" smtClean="0">
                <a:ea typeface="Calibri" charset="0"/>
              </a:rPr>
              <a:t>21609_011: </a:t>
            </a:r>
            <a:r>
              <a:rPr lang="en-US" sz="1600" dirty="0">
                <a:ea typeface="Calibri" charset="0"/>
              </a:rPr>
              <a:t>Yukon Flats 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928" y="220141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4255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928" y="464056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1831" y="968152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21 June 2017/DOY 172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North Slope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0141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4255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928" y="464056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959" y="896144"/>
            <a:ext cx="4306921" cy="502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98116" y="5504656"/>
            <a:ext cx="2465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Jones et al., (2009)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permaf_34408_006_17062120.jpg"/>
          <p:cNvPicPr>
            <a:picLocks noChangeAspect="1"/>
          </p:cNvPicPr>
          <p:nvPr/>
        </p:nvPicPr>
        <p:blipFill rotWithShape="1">
          <a:blip r:embed="rId4" cstate="screen">
            <a:alphaModFix amt="9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200000">
            <a:off x="2237718" y="636053"/>
            <a:ext cx="1600200" cy="5132547"/>
          </a:xfrm>
          <a:prstGeom prst="rect">
            <a:avLst/>
          </a:prstGeom>
        </p:spPr>
      </p:pic>
      <p:pic>
        <p:nvPicPr>
          <p:cNvPr id="17" name="Picture 16" descr="permaf_16405_005_17062119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00000">
            <a:off x="611047" y="578524"/>
            <a:ext cx="1600200" cy="562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21 June 2017/DOY 172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North Slope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928" y="2201416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928" y="34255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928" y="4640561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" name="Picture 1" descr="permaf_18519_007_1706212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28" y="896144"/>
            <a:ext cx="4217879" cy="5029200"/>
          </a:xfrm>
          <a:prstGeom prst="rect">
            <a:avLst/>
          </a:prstGeom>
        </p:spPr>
      </p:pic>
      <p:pic>
        <p:nvPicPr>
          <p:cNvPr id="3" name="Picture 2" descr="yflats_04707_010_17062122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0" y="896144"/>
            <a:ext cx="4286689" cy="502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2614" y="968152"/>
            <a:ext cx="151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Deadhorse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7496" y="1936194"/>
            <a:ext cx="1519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Fort Yukon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1672" y="4712568"/>
            <a:ext cx="1096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Airstrip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Up Arrow 4"/>
          <p:cNvSpPr/>
          <p:nvPr/>
        </p:nvSpPr>
        <p:spPr bwMode="auto">
          <a:xfrm>
            <a:off x="7168342" y="4352528"/>
            <a:ext cx="288032" cy="432048"/>
          </a:xfrm>
          <a:prstGeom prst="up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2394" y="5072608"/>
            <a:ext cx="1096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Airstrip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Up Arrow 21"/>
          <p:cNvSpPr/>
          <p:nvPr/>
        </p:nvSpPr>
        <p:spPr bwMode="auto">
          <a:xfrm>
            <a:off x="1319064" y="4712568"/>
            <a:ext cx="288032" cy="432048"/>
          </a:xfrm>
          <a:prstGeom prst="up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4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6144"/>
            <a:ext cx="8686800" cy="514709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21 June 2017/DOY 172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North Slope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/>
              <a:t>C-20A </a:t>
            </a:r>
            <a:r>
              <a:rPr lang="en-US" sz="1800" b="1" dirty="0" smtClean="0"/>
              <a:t>(N30502) UAVSAR </a:t>
            </a:r>
            <a:r>
              <a:rPr lang="en-US" sz="1800" b="1" dirty="0"/>
              <a:t>ABoVE CAMPAIGN (CANADA / ALASKA)</a:t>
            </a:r>
            <a:r>
              <a:rPr lang="en-US" sz="1800" b="1" i="1" dirty="0"/>
              <a:t> </a:t>
            </a:r>
            <a:endParaRPr lang="en-US" sz="1800" dirty="0" smtClean="0"/>
          </a:p>
          <a:p>
            <a:r>
              <a:rPr lang="en-US" sz="1800" dirty="0" smtClean="0"/>
              <a:t>REPORT </a:t>
            </a:r>
            <a:r>
              <a:rPr lang="en-US" sz="1800" dirty="0"/>
              <a:t>DATE:  </a:t>
            </a:r>
            <a:r>
              <a:rPr lang="en-US" sz="1800" dirty="0" smtClean="0"/>
              <a:t>21 June 2017</a:t>
            </a:r>
            <a:endParaRPr lang="en-US" sz="1800" dirty="0"/>
          </a:p>
          <a:p>
            <a:r>
              <a:rPr lang="en-US" sz="1800" dirty="0"/>
              <a:t>Current Status of Aircraft: 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Status of SAR:  </a:t>
            </a:r>
            <a:r>
              <a:rPr lang="en-US" sz="1800" dirty="0" smtClean="0"/>
              <a:t>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/>
              <a:t>Current Status of PPA: 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Deployment Location:  Fairbanks, Alaska (PAFA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Crew:  </a:t>
            </a:r>
            <a:r>
              <a:rPr lang="en-US" sz="1800" dirty="0">
                <a:solidFill>
                  <a:prstClr val="black"/>
                </a:solidFill>
              </a:rPr>
              <a:t>Asher, </a:t>
            </a:r>
            <a:r>
              <a:rPr lang="en-US" sz="1800" dirty="0" smtClean="0">
                <a:solidFill>
                  <a:prstClr val="black"/>
                </a:solidFill>
              </a:rPr>
              <a:t>Barry, Griffith, Choi</a:t>
            </a:r>
            <a:r>
              <a:rPr lang="en-US" sz="1800" dirty="0">
                <a:solidFill>
                  <a:prstClr val="black"/>
                </a:solidFill>
              </a:rPr>
              <a:t>, </a:t>
            </a:r>
            <a:r>
              <a:rPr lang="en-US" sz="1800" dirty="0" smtClean="0">
                <a:solidFill>
                  <a:prstClr val="black"/>
                </a:solidFill>
              </a:rPr>
              <a:t>T Miller, Tan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Coordinator: N </a:t>
            </a:r>
            <a:r>
              <a:rPr lang="en-US" sz="1800" dirty="0" smtClean="0">
                <a:latin typeface="Arial" charset="0"/>
                <a:ea typeface="Calibri" charset="0"/>
              </a:rPr>
              <a:t>Pinto</a:t>
            </a: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Lead: M </a:t>
            </a:r>
            <a:r>
              <a:rPr lang="en-US" sz="1800" dirty="0" err="1" smtClean="0">
                <a:latin typeface="Arial" charset="0"/>
                <a:ea typeface="Calibri" charset="0"/>
              </a:rPr>
              <a:t>Moghaddam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Project </a:t>
            </a:r>
            <a:r>
              <a:rPr lang="en-US" sz="1800" dirty="0">
                <a:latin typeface="Arial" charset="0"/>
                <a:ea typeface="Calibri" charset="0"/>
              </a:rPr>
              <a:t>Manager: Y Lou</a:t>
            </a:r>
          </a:p>
          <a:p>
            <a:endParaRPr lang="en-US" sz="1800" dirty="0"/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1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6144"/>
            <a:ext cx="8686800" cy="5147099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21 June 2017/DOY 172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North Slope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  <a:endParaRPr lang="en-US" sz="1800" u="sng" dirty="0" smtClean="0"/>
          </a:p>
          <a:p>
            <a:r>
              <a:rPr lang="en-US" sz="1800" dirty="0"/>
              <a:t>Science Flight (PAFA – PAFA #5) – 5.5 hours</a:t>
            </a:r>
          </a:p>
          <a:p>
            <a:r>
              <a:rPr lang="en-US" sz="1800" dirty="0"/>
              <a:t>Great flight</a:t>
            </a:r>
          </a:p>
          <a:p>
            <a:r>
              <a:rPr lang="en-US" sz="1800" dirty="0"/>
              <a:t>Collected 9 of 9 data lines</a:t>
            </a:r>
          </a:p>
          <a:p>
            <a:r>
              <a:rPr lang="en-US" sz="1800" dirty="0" err="1"/>
              <a:t>Atkasuk</a:t>
            </a:r>
            <a:r>
              <a:rPr lang="en-US" sz="1800" dirty="0"/>
              <a:t>, Barrow, </a:t>
            </a:r>
            <a:r>
              <a:rPr lang="en-US" sz="1800" dirty="0" err="1"/>
              <a:t>Anaktuvuk</a:t>
            </a:r>
            <a:r>
              <a:rPr lang="en-US" sz="1800" dirty="0"/>
              <a:t>, Deadhorse, Yukon Flats</a:t>
            </a:r>
          </a:p>
          <a:p>
            <a:r>
              <a:rPr lang="en-US" sz="1800" dirty="0"/>
              <a:t>Flight Plan – </a:t>
            </a:r>
            <a:r>
              <a:rPr lang="en-US" sz="1800" dirty="0" smtClean="0"/>
              <a:t>1141v02</a:t>
            </a:r>
          </a:p>
          <a:p>
            <a:r>
              <a:rPr lang="en-US" sz="1800" dirty="0" smtClean="0"/>
              <a:t>All </a:t>
            </a:r>
            <a:r>
              <a:rPr lang="en-US" sz="1800" dirty="0"/>
              <a:t>lines were acquired successfully; line 6 had to be repeated, otherwise no issues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5400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21 June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172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Thursday 22 June 2017 </a:t>
            </a:r>
            <a:r>
              <a:rPr lang="en-US" sz="1800" b="1" dirty="0"/>
              <a:t>(DOY </a:t>
            </a:r>
            <a:r>
              <a:rPr lang="en-US" sz="1800" b="1" dirty="0" smtClean="0"/>
              <a:t>173)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Mackenzie Valley </a:t>
            </a:r>
            <a:r>
              <a:rPr lang="en-US" sz="1800" dirty="0" err="1" smtClean="0"/>
              <a:t>Reflight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Friday 23 2017 </a:t>
            </a:r>
            <a:r>
              <a:rPr lang="en-US" sz="1800" b="1" dirty="0"/>
              <a:t>(DOY </a:t>
            </a:r>
            <a:r>
              <a:rPr lang="en-US" sz="1800" b="1" dirty="0" smtClean="0"/>
              <a:t>174)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Transit to Palmdale</a:t>
            </a:r>
            <a:endParaRPr lang="en-US" sz="1800" dirty="0"/>
          </a:p>
          <a:p>
            <a:pPr marL="285750" indent="-285750" algn="l">
              <a:buFont typeface="Arial"/>
              <a:buChar char="•"/>
            </a:pPr>
            <a:endParaRPr lang="en-US" sz="1800" dirty="0" smtClean="0"/>
          </a:p>
          <a:p>
            <a:pPr algn="l"/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072" y="1029816"/>
            <a:ext cx="4114800" cy="41148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21 June 2017/DOY 172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North Slope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44" y="1040160"/>
            <a:ext cx="41148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000" y="514461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HRPT Polar NIR (left) and IR (right) show patchy low level clouds across the North Slope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5248" y="1256184"/>
            <a:ext cx="1395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HRPT NIR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7736" y="12561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HRPT IR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 rot="900000">
            <a:off x="437671" y="1286180"/>
            <a:ext cx="2286000" cy="128016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900000">
            <a:off x="4758151" y="1242172"/>
            <a:ext cx="2286000" cy="128016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91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5-27 at 18.21.06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264" y="1640770"/>
            <a:ext cx="5486400" cy="443995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21 June 2017/DOY 172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North Slope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 1141 v02, Report 17069: Fairbanks AK (PAFA) – PAFA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u="sng" dirty="0">
                <a:solidFill>
                  <a:srgbClr val="0000FF"/>
                </a:solidFill>
              </a:rPr>
              <a:t>https://</a:t>
            </a:r>
            <a:r>
              <a:rPr lang="en-US" sz="1800" u="sng" dirty="0" err="1">
                <a:solidFill>
                  <a:srgbClr val="0000FF"/>
                </a:solidFill>
              </a:rPr>
              <a:t>uavsar.jpl.nasa.gov</a:t>
            </a:r>
            <a:r>
              <a:rPr lang="en-US" sz="1800" u="sng" dirty="0">
                <a:solidFill>
                  <a:srgbClr val="0000FF"/>
                </a:solidFill>
              </a:rPr>
              <a:t>/</a:t>
            </a:r>
            <a:r>
              <a:rPr lang="en-US" sz="1800" u="sng" dirty="0" err="1">
                <a:solidFill>
                  <a:srgbClr val="0000FF"/>
                </a:solidFill>
              </a:rPr>
              <a:t>cgi</a:t>
            </a:r>
            <a:r>
              <a:rPr lang="en-US" sz="1800" u="sng" dirty="0">
                <a:solidFill>
                  <a:srgbClr val="0000FF"/>
                </a:solidFill>
              </a:rPr>
              <a:t>-bin/</a:t>
            </a:r>
            <a:r>
              <a:rPr lang="en-US" sz="1800" u="sng" dirty="0" err="1">
                <a:solidFill>
                  <a:srgbClr val="0000FF"/>
                </a:solidFill>
              </a:rPr>
              <a:t>report.pl?planID</a:t>
            </a:r>
            <a:r>
              <a:rPr lang="en-US" sz="1800" u="sng" dirty="0">
                <a:solidFill>
                  <a:srgbClr val="0000FF"/>
                </a:solidFill>
              </a:rPr>
              <a:t>=PLAN_17069#flightPlan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 bwMode="auto">
          <a:xfrm>
            <a:off x="94928" y="1976264"/>
            <a:ext cx="42484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1, </a:t>
            </a:r>
            <a:r>
              <a:rPr lang="en-US" sz="1600" dirty="0">
                <a:latin typeface="Arial" charset="0"/>
                <a:ea typeface="Calibri" charset="0"/>
              </a:rPr>
              <a:t>ID </a:t>
            </a:r>
            <a:r>
              <a:rPr lang="en-US" sz="1600" dirty="0" smtClean="0">
                <a:latin typeface="Arial" charset="0"/>
                <a:ea typeface="Calibri" charset="0"/>
              </a:rPr>
              <a:t>34509: Atqasuk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2, ID </a:t>
            </a:r>
            <a:r>
              <a:rPr lang="en-US" sz="1600" dirty="0" smtClean="0"/>
              <a:t>15018</a:t>
            </a:r>
            <a:r>
              <a:rPr lang="en-US" sz="1600" dirty="0" smtClean="0">
                <a:latin typeface="Arial" charset="0"/>
                <a:ea typeface="Calibri" charset="0"/>
              </a:rPr>
              <a:t>: Barrow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3, ID </a:t>
            </a:r>
            <a:r>
              <a:rPr lang="en-US" sz="1600" dirty="0" smtClean="0"/>
              <a:t>04603</a:t>
            </a:r>
            <a:r>
              <a:rPr lang="en-US" sz="1600" dirty="0" smtClean="0">
                <a:latin typeface="Arial" charset="0"/>
                <a:ea typeface="Calibri" charset="0"/>
              </a:rPr>
              <a:t>: CALM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4, ID </a:t>
            </a:r>
            <a:r>
              <a:rPr lang="en-US" sz="1600" dirty="0" smtClean="0"/>
              <a:t>16405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Anaktuvuk</a:t>
            </a:r>
            <a:r>
              <a:rPr lang="en-US" sz="1600" dirty="0" smtClean="0">
                <a:latin typeface="Arial" charset="0"/>
                <a:ea typeface="Calibri" charset="0"/>
              </a:rPr>
              <a:t> 1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5, ID </a:t>
            </a:r>
            <a:r>
              <a:rPr lang="en-US" sz="1600" dirty="0" smtClean="0"/>
              <a:t>34408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>
                <a:latin typeface="Arial" charset="0"/>
                <a:ea typeface="Calibri" charset="0"/>
              </a:rPr>
              <a:t>Anaktuvuk</a:t>
            </a:r>
            <a:r>
              <a:rPr lang="en-US" sz="1600" dirty="0">
                <a:latin typeface="Arial" charset="0"/>
                <a:ea typeface="Calibri" charset="0"/>
              </a:rPr>
              <a:t> </a:t>
            </a:r>
            <a:r>
              <a:rPr lang="en-US" sz="1600" dirty="0" smtClean="0">
                <a:latin typeface="Arial" charset="0"/>
                <a:ea typeface="Calibri" charset="0"/>
              </a:rPr>
              <a:t>2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6, ID </a:t>
            </a:r>
            <a:r>
              <a:rPr lang="en-US" sz="1600" dirty="0" smtClean="0"/>
              <a:t>18519</a:t>
            </a:r>
            <a:r>
              <a:rPr lang="en-US" sz="1600" dirty="0" smtClean="0">
                <a:latin typeface="Arial" charset="0"/>
                <a:ea typeface="Calibri" charset="0"/>
              </a:rPr>
              <a:t>: Deadhorse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7, ID 21508: Yukon Flats 1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8, ID 04707: Yukon Flats 3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9, ID 21609: Yukon Flats 2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Based on P-band Plan 1117 v02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4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4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Arial" charset="0"/>
                <a:ea typeface="Calibri" charset="0"/>
              </a:rPr>
              <a:t>P-band keep-out zone shown in RED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400" dirty="0" smtClean="0">
                <a:latin typeface="Arial" charset="0"/>
                <a:ea typeface="Calibri" charset="0"/>
              </a:rPr>
              <a:t>(centered on Clear, AK: 64.29 N, 149.19 W)</a:t>
            </a:r>
            <a:endParaRPr lang="en-US" sz="1600" dirty="0" smtClean="0">
              <a:latin typeface="Arial" charset="0"/>
              <a:ea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7456" y="2624336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34509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639544" y="2120280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15018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27577" y="2552328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04603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87192" y="2995409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18519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33143" y="3200400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16405</a:t>
            </a:r>
          </a:p>
          <a:p>
            <a:r>
              <a:rPr lang="en-US" sz="1200" b="1" dirty="0" smtClean="0"/>
              <a:t>34408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022261" y="4496544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21508</a:t>
            </a:r>
          </a:p>
          <a:p>
            <a:r>
              <a:rPr lang="en-US" sz="1200" b="1" dirty="0" smtClean="0"/>
              <a:t>21609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824806" y="4898975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04707</a:t>
            </a:r>
          </a:p>
        </p:txBody>
      </p:sp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6-22 at 10.28.37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728" y="896144"/>
            <a:ext cx="6891056" cy="50292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21 June 2017/DOY 172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North Slope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7016" y="968152"/>
            <a:ext cx="2448272" cy="3600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As-flown Lines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7713" y="1904256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34509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95328" y="1400200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15018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37834" y="2059305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04603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97449" y="2275329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18519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343400" y="2594719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16405</a:t>
            </a:r>
          </a:p>
          <a:p>
            <a:r>
              <a:rPr lang="en-US" sz="1200" b="1" dirty="0" smtClean="0"/>
              <a:t>34408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66077" y="4034879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21508</a:t>
            </a:r>
          </a:p>
          <a:p>
            <a:r>
              <a:rPr lang="en-US" sz="1200" b="1" dirty="0" smtClean="0"/>
              <a:t>21609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215608" y="4363561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04707</a:t>
            </a:r>
          </a:p>
        </p:txBody>
      </p:sp>
    </p:spTree>
    <p:extLst>
      <p:ext uri="{BB962C8B-B14F-4D97-AF65-F5344CB8AC3E}">
        <p14:creationId xmlns:p14="http://schemas.microsoft.com/office/powerpoint/2010/main" val="213515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532057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In-flight action</a:t>
            </a:r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21 June 2017/DOY 172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North Slope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45" y="-3036"/>
            <a:ext cx="8686800" cy="5795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Alaska Satellite Facility User Working Group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visited </a:t>
            </a:r>
            <a:r>
              <a:rPr lang="en-US" b="1" dirty="0">
                <a:solidFill>
                  <a:schemeClr val="bg1"/>
                </a:solidFill>
              </a:rPr>
              <a:t>the UAVSAR plane and crew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4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494078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 ice near Barrow and Deadhorse contrasts with </a:t>
            </a:r>
          </a:p>
          <a:p>
            <a:r>
              <a:rPr lang="en-US" dirty="0" smtClean="0"/>
              <a:t>the flowing waters of the Mighty Yukon</a:t>
            </a:r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21 June 2017/DOY 172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North Slope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DSC_125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" y="1040160"/>
            <a:ext cx="2743200" cy="1828087"/>
          </a:xfrm>
          <a:prstGeom prst="rect">
            <a:avLst/>
          </a:prstGeom>
        </p:spPr>
      </p:pic>
      <p:pic>
        <p:nvPicPr>
          <p:cNvPr id="5" name="Picture 4" descr="DSC_126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040160"/>
            <a:ext cx="2743200" cy="1828085"/>
          </a:xfrm>
          <a:prstGeom prst="rect">
            <a:avLst/>
          </a:prstGeom>
        </p:spPr>
      </p:pic>
      <p:pic>
        <p:nvPicPr>
          <p:cNvPr id="6" name="Picture 5" descr="DSC_123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672" y="1040160"/>
            <a:ext cx="2743200" cy="1828085"/>
          </a:xfrm>
          <a:prstGeom prst="rect">
            <a:avLst/>
          </a:prstGeom>
        </p:spPr>
      </p:pic>
      <p:pic>
        <p:nvPicPr>
          <p:cNvPr id="7" name="Picture 6" descr="DSC_124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" y="2984376"/>
            <a:ext cx="2743200" cy="1828086"/>
          </a:xfrm>
          <a:prstGeom prst="rect">
            <a:avLst/>
          </a:prstGeom>
        </p:spPr>
      </p:pic>
      <p:pic>
        <p:nvPicPr>
          <p:cNvPr id="8" name="Picture 7" descr="DSC_124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2984376"/>
            <a:ext cx="2743200" cy="1828086"/>
          </a:xfrm>
          <a:prstGeom prst="rect">
            <a:avLst/>
          </a:prstGeom>
        </p:spPr>
      </p:pic>
      <p:pic>
        <p:nvPicPr>
          <p:cNvPr id="9" name="Picture 8" descr="DSC_1262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568" y="2984376"/>
            <a:ext cx="2743200" cy="18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2080591515</TotalTime>
  <Words>856</Words>
  <Application>Microsoft Macintosh PowerPoint</Application>
  <PresentationFormat>Custom</PresentationFormat>
  <Paragraphs>150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Photo Editor Photo</vt:lpstr>
      <vt:lpstr>PowerPoint Presentation</vt:lpstr>
      <vt:lpstr>21 June 2017/DOY 172  North Slope</vt:lpstr>
      <vt:lpstr>21 June 2017/DOY 172  North Slope</vt:lpstr>
      <vt:lpstr>21 June 2017/DOY 172  72-Hour Look Ahead</vt:lpstr>
      <vt:lpstr>21 June 2017/DOY 172  North Slope</vt:lpstr>
      <vt:lpstr>21 June 2017/DOY 172  North Slope</vt:lpstr>
      <vt:lpstr>21 June 2017/DOY 172  North Slope</vt:lpstr>
      <vt:lpstr>21 June 2017/DOY 172  North Slope</vt:lpstr>
      <vt:lpstr>21 June 2017/DOY 172  North Slope</vt:lpstr>
      <vt:lpstr>21 June 2017/DOY 172  North Slope</vt:lpstr>
      <vt:lpstr>21 June 2017/DOY 172  North Slope</vt:lpstr>
      <vt:lpstr>21 June 2017/DOY 172  North Slope</vt:lpstr>
      <vt:lpstr>21 June 2017/DOY 172  North Slope</vt:lpstr>
      <vt:lpstr>21 June 2017/DOY 172  North Slope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3567</cp:revision>
  <cp:lastPrinted>2012-09-27T19:06:18Z</cp:lastPrinted>
  <dcterms:created xsi:type="dcterms:W3CDTF">2011-01-14T21:06:41Z</dcterms:created>
  <dcterms:modified xsi:type="dcterms:W3CDTF">2017-06-27T13:22:53Z</dcterms:modified>
</cp:coreProperties>
</file>